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5143500" cx="9144000"/>
  <p:notesSz cx="6858000" cy="9144000"/>
  <p:embeddedFontLst>
    <p:embeddedFont>
      <p:font typeface="Helvetica Neue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HelveticaNeue-regular.fntdata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HelveticaNeue-italic.fntdata"/><Relationship Id="rId63" Type="http://schemas.openxmlformats.org/officeDocument/2006/relationships/font" Target="fonts/HelveticaNeue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HelveticaNeue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2 -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6883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6 Jan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2 -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6556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6883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6 Jan 2016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" name="Shape 40"/>
          <p:cNvSpPr txBox="1"/>
          <p:nvPr/>
        </p:nvSpPr>
        <p:spPr>
          <a:xfrm>
            <a:off x="170825" y="14111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2: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Image Classification pipeline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8" name="Shape 108"/>
          <p:cNvSpPr txBox="1"/>
          <p:nvPr/>
        </p:nvSpPr>
        <p:spPr>
          <a:xfrm>
            <a:off x="158800" y="93825"/>
            <a:ext cx="66468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Challenges: Deformation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15724" r="10762" t="0"/>
          <a:stretch/>
        </p:blipFill>
        <p:spPr>
          <a:xfrm>
            <a:off x="28040" y="944500"/>
            <a:ext cx="2654796" cy="270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467" y="944500"/>
            <a:ext cx="2324620" cy="270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3010" y="944503"/>
            <a:ext cx="2035785" cy="270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7699" y="944503"/>
            <a:ext cx="1881866" cy="2708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8" name="Shape 118"/>
          <p:cNvSpPr txBox="1"/>
          <p:nvPr/>
        </p:nvSpPr>
        <p:spPr>
          <a:xfrm>
            <a:off x="158800" y="93825"/>
            <a:ext cx="66468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Challenges: Occlusion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89" y="774025"/>
            <a:ext cx="2696575" cy="35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987" y="774037"/>
            <a:ext cx="2696575" cy="359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025" y="1563750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7" name="Shape 127"/>
          <p:cNvSpPr txBox="1"/>
          <p:nvPr/>
        </p:nvSpPr>
        <p:spPr>
          <a:xfrm>
            <a:off x="158800" y="93825"/>
            <a:ext cx="66468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Challenges: Background clutter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937" y="890575"/>
            <a:ext cx="50958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4" name="Shape 134"/>
          <p:cNvSpPr txBox="1"/>
          <p:nvPr/>
        </p:nvSpPr>
        <p:spPr>
          <a:xfrm>
            <a:off x="158800" y="93825"/>
            <a:ext cx="66468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Challenges: Intraclass variation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750" y="646125"/>
            <a:ext cx="5213452" cy="39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107175" y="66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An image classifier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175" y="1345625"/>
            <a:ext cx="501015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1145500" y="2740700"/>
            <a:ext cx="74760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Unlike e.g. sorting a list of numbers,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no obvious way</a:t>
            </a:r>
            <a:r>
              <a:rPr lang="en" sz="2400"/>
              <a:t> to hard-code the algorithm for recognizing a cat, or other classes.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9" name="Shape 149"/>
          <p:cNvSpPr txBox="1"/>
          <p:nvPr/>
        </p:nvSpPr>
        <p:spPr>
          <a:xfrm>
            <a:off x="216500" y="115475"/>
            <a:ext cx="5333399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Attempts have been made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0" y="932675"/>
            <a:ext cx="44958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925" y="2244800"/>
            <a:ext cx="3686175" cy="20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Shape 152"/>
          <p:cNvCxnSpPr/>
          <p:nvPr/>
        </p:nvCxnSpPr>
        <p:spPr>
          <a:xfrm>
            <a:off x="4272500" y="3400925"/>
            <a:ext cx="649499" cy="2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3" name="Shape 153"/>
          <p:cNvCxnSpPr/>
          <p:nvPr/>
        </p:nvCxnSpPr>
        <p:spPr>
          <a:xfrm flipH="1" rot="10800000">
            <a:off x="6163350" y="1176275"/>
            <a:ext cx="339299" cy="714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6618025" y="558050"/>
            <a:ext cx="18330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???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400250" y="533400"/>
            <a:ext cx="9010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Data-driven approach: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Helvetica Neue"/>
              <a:buAutoNum type="arabicPeriod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Collect a dataset of images and labels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Helvetica Neue"/>
              <a:buAutoNum type="arabicPeriod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Use Machine Learning to train an image classifier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Helvetica Neue"/>
              <a:buAutoNum type="arabicPeriod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Evaluate the classifier on a withheld set of test images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550" y="2296576"/>
            <a:ext cx="4705000" cy="217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061890" y="1903458"/>
            <a:ext cx="4260599" cy="31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Example training set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71" y="2296571"/>
            <a:ext cx="3634724" cy="1725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46" y="1559696"/>
            <a:ext cx="3634724" cy="1725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69" name="Shape 16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95450" y="0"/>
            <a:ext cx="9010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First classifier: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Nearest Neighbor Classifier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5044275" y="898500"/>
            <a:ext cx="3878699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Remember all training images and their labels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5044275" y="2783175"/>
            <a:ext cx="3878699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Predict the label of the most similar training image</a:t>
            </a:r>
          </a:p>
        </p:txBody>
      </p:sp>
      <p:cxnSp>
        <p:nvCxnSpPr>
          <p:cNvPr id="173" name="Shape 173"/>
          <p:cNvCxnSpPr/>
          <p:nvPr/>
        </p:nvCxnSpPr>
        <p:spPr>
          <a:xfrm flipH="1" rot="10800000">
            <a:off x="4200325" y="1609250"/>
            <a:ext cx="534000" cy="1949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4" name="Shape 174"/>
          <p:cNvCxnSpPr/>
          <p:nvPr/>
        </p:nvCxnSpPr>
        <p:spPr>
          <a:xfrm>
            <a:off x="4232725" y="2850725"/>
            <a:ext cx="469199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26" y="1193350"/>
            <a:ext cx="8528349" cy="328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139000" y="-61975"/>
            <a:ext cx="8528399" cy="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Example dataset: </a:t>
            </a:r>
            <a:r>
              <a:rPr b="1" lang="en" sz="1800"/>
              <a:t>CIFAR-10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10</a:t>
            </a:r>
            <a:r>
              <a:rPr lang="en" sz="1800"/>
              <a:t> labels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50,000</a:t>
            </a:r>
            <a:r>
              <a:rPr lang="en" sz="1800"/>
              <a:t> training images, each image is tiny: 32x32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/>
              <a:t>10,000 </a:t>
            </a:r>
            <a:r>
              <a:rPr lang="en" sz="1800"/>
              <a:t>test images.</a:t>
            </a:r>
          </a:p>
        </p:txBody>
      </p:sp>
      <p:sp>
        <p:nvSpPr>
          <p:cNvPr id="182" name="Shape 182"/>
          <p:cNvSpPr/>
          <p:nvPr/>
        </p:nvSpPr>
        <p:spPr>
          <a:xfrm>
            <a:off x="4561950" y="970500"/>
            <a:ext cx="4461600" cy="35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26" y="1193350"/>
            <a:ext cx="8528349" cy="328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4794750" y="363425"/>
            <a:ext cx="4139699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For every test image (first column), examples of nearest neighbors in rows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39000" y="-61975"/>
            <a:ext cx="8528399" cy="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Example dataset: </a:t>
            </a:r>
            <a:r>
              <a:rPr b="1" lang="en" sz="1800"/>
              <a:t>CIFAR-10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10</a:t>
            </a:r>
            <a:r>
              <a:rPr lang="en" sz="1800"/>
              <a:t> labels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50,000</a:t>
            </a:r>
            <a:r>
              <a:rPr lang="en" sz="1800"/>
              <a:t> training images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10,000 </a:t>
            </a:r>
            <a:r>
              <a:rPr lang="en" sz="1800"/>
              <a:t>test images.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" name="Shape 46"/>
          <p:cNvSpPr txBox="1"/>
          <p:nvPr/>
        </p:nvSpPr>
        <p:spPr>
          <a:xfrm>
            <a:off x="746825" y="265000"/>
            <a:ext cx="7721400" cy="385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Administrative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First assignment will come out tonight (or tomorrow at worst)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It is due </a:t>
            </a:r>
            <a:r>
              <a:rPr b="1" lang="en" sz="1800"/>
              <a:t>January 20</a:t>
            </a:r>
            <a:r>
              <a:rPr lang="en" sz="1800"/>
              <a:t> (i.e. in two weeks). Handed in through CourseWork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It includes: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Write/train/evaluate a kNN classifier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Write/train/evaluate a Linear Classifier (SVM and Softmax)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Write/train/evaluate a 2-layer Neural Network (backpropagation!)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Requires writing numpy/Python code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Warning</a:t>
            </a:r>
            <a:r>
              <a:rPr lang="en" sz="1800"/>
              <a:t>: don’t work on assignments from last year!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Compute: Can use your own laptops, or Terminal.com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00" y="1834075"/>
            <a:ext cx="8820975" cy="25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130625" y="160775"/>
            <a:ext cx="8661600" cy="67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/>
              <a:t>How do we compare the images? What is the </a:t>
            </a:r>
            <a:r>
              <a:rPr b="1" lang="en" sz="2200"/>
              <a:t>distance metric</a:t>
            </a:r>
            <a:r>
              <a:rPr lang="en" sz="2200"/>
              <a:t>?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595" y="894300"/>
            <a:ext cx="2476006" cy="6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532575" y="894300"/>
            <a:ext cx="258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L1 distance: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8190500" y="2887475"/>
            <a:ext cx="483600" cy="48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6" name="Shape 206"/>
          <p:cNvSpPr txBox="1"/>
          <p:nvPr/>
        </p:nvSpPr>
        <p:spPr>
          <a:xfrm>
            <a:off x="6055100" y="90425"/>
            <a:ext cx="4397699" cy="8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Nearest Neighbor classifier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00" y="90426"/>
            <a:ext cx="5780400" cy="44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0" y="90426"/>
            <a:ext cx="5780399" cy="44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6055100" y="90425"/>
            <a:ext cx="4397699" cy="47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Nearest Neighbor classifier</a:t>
            </a:r>
          </a:p>
        </p:txBody>
      </p:sp>
      <p:sp>
        <p:nvSpPr>
          <p:cNvPr id="215" name="Shape 215"/>
          <p:cNvSpPr/>
          <p:nvPr/>
        </p:nvSpPr>
        <p:spPr>
          <a:xfrm>
            <a:off x="261250" y="1055075"/>
            <a:ext cx="5780400" cy="954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6131300" y="1065125"/>
            <a:ext cx="3179400" cy="68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remember the training data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0" y="90426"/>
            <a:ext cx="5780399" cy="44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6055100" y="90425"/>
            <a:ext cx="4397699" cy="47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Nearest Neighbor classifier</a:t>
            </a:r>
          </a:p>
        </p:txBody>
      </p:sp>
      <p:sp>
        <p:nvSpPr>
          <p:cNvPr id="224" name="Shape 224"/>
          <p:cNvSpPr/>
          <p:nvPr/>
        </p:nvSpPr>
        <p:spPr>
          <a:xfrm>
            <a:off x="350900" y="3185325"/>
            <a:ext cx="5780400" cy="954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6105325" y="3048825"/>
            <a:ext cx="3179400" cy="68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for every test image:</a:t>
            </a:r>
          </a:p>
          <a:p>
            <a:pPr indent="-3429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find nearest train image with L1 distance</a:t>
            </a:r>
          </a:p>
          <a:p>
            <a:pPr indent="-3429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predict the label of nearest training image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0" y="90426"/>
            <a:ext cx="5780399" cy="44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6055100" y="90425"/>
            <a:ext cx="4397699" cy="47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Nearest Neighbor classifier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6224125" y="732700"/>
            <a:ext cx="2682899" cy="31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Q: how does the classification speed depend on the size of the training data?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0" y="90426"/>
            <a:ext cx="5780399" cy="44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6055100" y="90425"/>
            <a:ext cx="4397699" cy="47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Nearest Neighbor classifier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6224125" y="732700"/>
            <a:ext cx="2682899" cy="31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Q: how does the classification speed depend on the size of the training data? </a:t>
            </a:r>
            <a:r>
              <a:rPr b="1" lang="en" sz="1800">
                <a:solidFill>
                  <a:schemeClr val="dk1"/>
                </a:solidFill>
              </a:rPr>
              <a:t>linearly :(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This is </a:t>
            </a:r>
            <a:r>
              <a:rPr b="1" lang="en" sz="1800">
                <a:solidFill>
                  <a:schemeClr val="dk1"/>
                </a:solidFill>
              </a:rPr>
              <a:t>backwards</a:t>
            </a:r>
            <a:r>
              <a:rPr lang="en" sz="1800">
                <a:solidFill>
                  <a:schemeClr val="dk1"/>
                </a:solidFill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- test time performance is usually much more important in practice.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- CNNs flip this: expensive training, cheap test evaluation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7" name="Shape 247"/>
          <p:cNvSpPr txBox="1"/>
          <p:nvPr/>
        </p:nvSpPr>
        <p:spPr>
          <a:xfrm>
            <a:off x="311550" y="-63650"/>
            <a:ext cx="8520900" cy="87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Aside: Approximate Nearest Neighbor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/>
              <a:t>find approximate nearest neighbors quickly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25" y="1014866"/>
            <a:ext cx="4076084" cy="34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687" y="1115350"/>
            <a:ext cx="3816172" cy="32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5" name="Shape 255"/>
          <p:cNvSpPr txBox="1"/>
          <p:nvPr/>
        </p:nvSpPr>
        <p:spPr>
          <a:xfrm>
            <a:off x="180875" y="140675"/>
            <a:ext cx="86816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choice of distance is a </a:t>
            </a:r>
            <a:r>
              <a:rPr b="1" lang="en" sz="2400"/>
              <a:t>hyperparameter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common choices: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53912" y="1865200"/>
            <a:ext cx="3940500" cy="52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L1 (Manhattan) distance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4749587" y="1865200"/>
            <a:ext cx="3940500" cy="52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L2 (Euclidean) distance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575" y="2659175"/>
            <a:ext cx="20669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987" y="2602025"/>
            <a:ext cx="24955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5" name="Shape 265"/>
          <p:cNvSpPr txBox="1"/>
          <p:nvPr/>
        </p:nvSpPr>
        <p:spPr>
          <a:xfrm>
            <a:off x="411975" y="301450"/>
            <a:ext cx="8199600" cy="86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k-Nearest Neighbor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find the k nearest images, have them vote on the label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00" y="2118625"/>
            <a:ext cx="2820100" cy="185976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120599" y="1699850"/>
            <a:ext cx="2762699" cy="40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the data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750" y="2118624"/>
            <a:ext cx="2817624" cy="18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080749" y="1699850"/>
            <a:ext cx="2817599" cy="40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NN classifier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1900" y="2118625"/>
            <a:ext cx="2820106" cy="18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6061900" y="1705071"/>
            <a:ext cx="2819999" cy="40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5-NN classifier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2883200" y="4230350"/>
            <a:ext cx="59988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http://en.wikipedia.org/wiki/K-nearest_neighbors_algorithm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26" y="1193350"/>
            <a:ext cx="8528349" cy="328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4794750" y="363425"/>
            <a:ext cx="4139699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For every test image (first column), examples of nearest neighbors in rows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39000" y="-61975"/>
            <a:ext cx="8528399" cy="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Example dataset: </a:t>
            </a:r>
            <a:r>
              <a:rPr b="1" lang="en" sz="1800"/>
              <a:t>CIFAR-10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10</a:t>
            </a:r>
            <a:r>
              <a:rPr lang="en" sz="1800"/>
              <a:t> labels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50,000</a:t>
            </a:r>
            <a:r>
              <a:rPr lang="en" sz="1800"/>
              <a:t> training images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10,000 </a:t>
            </a:r>
            <a:r>
              <a:rPr lang="en" sz="1800"/>
              <a:t>test images.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00" y="897387"/>
            <a:ext cx="7829550" cy="1228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3" name="Shape 53"/>
          <p:cNvSpPr txBox="1"/>
          <p:nvPr/>
        </p:nvSpPr>
        <p:spPr>
          <a:xfrm>
            <a:off x="1180500" y="361400"/>
            <a:ext cx="7144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http://cs231n.github.io/python-numpy-tutorial/</a:t>
            </a:r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 b="7862" l="0" r="0" t="80231"/>
          <a:stretch/>
        </p:blipFill>
        <p:spPr>
          <a:xfrm>
            <a:off x="105350" y="2710274"/>
            <a:ext cx="8933299" cy="8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6" name="Shape 286"/>
          <p:cNvSpPr txBox="1"/>
          <p:nvPr/>
        </p:nvSpPr>
        <p:spPr>
          <a:xfrm>
            <a:off x="375300" y="2843525"/>
            <a:ext cx="7412100" cy="125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Q: what is the accuracy of the nearest neighbor classifier on the training data, when using the Euclidean distance?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00" y="538075"/>
            <a:ext cx="2820100" cy="185976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191299" y="119300"/>
            <a:ext cx="2762699" cy="40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the data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450" y="538074"/>
            <a:ext cx="2817624" cy="18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151449" y="119300"/>
            <a:ext cx="2817599" cy="40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NN classifier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600" y="538075"/>
            <a:ext cx="2820106" cy="18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6132600" y="124521"/>
            <a:ext cx="2819999" cy="40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5-NN classifier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8" name="Shape 298"/>
          <p:cNvSpPr txBox="1"/>
          <p:nvPr/>
        </p:nvSpPr>
        <p:spPr>
          <a:xfrm>
            <a:off x="375300" y="2843525"/>
            <a:ext cx="7412100" cy="125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Q2: what is the accuracy of the </a:t>
            </a:r>
            <a:r>
              <a:rPr b="1" lang="en" sz="3000"/>
              <a:t>k-</a:t>
            </a:r>
            <a:r>
              <a:rPr lang="en" sz="3000"/>
              <a:t>nearest neighbor classifier on the training data?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00" y="538075"/>
            <a:ext cx="2820100" cy="185976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191299" y="119300"/>
            <a:ext cx="2762699" cy="40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the data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450" y="538074"/>
            <a:ext cx="2817624" cy="18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3151449" y="119300"/>
            <a:ext cx="2817599" cy="40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NN classifier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600" y="538075"/>
            <a:ext cx="2820106" cy="18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6132600" y="124521"/>
            <a:ext cx="2819999" cy="40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5-NN classifier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0" name="Shape 310"/>
          <p:cNvSpPr txBox="1"/>
          <p:nvPr/>
        </p:nvSpPr>
        <p:spPr>
          <a:xfrm>
            <a:off x="772225" y="733550"/>
            <a:ext cx="7826999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is the best </a:t>
            </a:r>
            <a:r>
              <a:rPr b="1" lang="en" sz="3000"/>
              <a:t>distance</a:t>
            </a:r>
            <a:r>
              <a:rPr lang="en" sz="3000"/>
              <a:t> to use?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What is the best value of </a:t>
            </a:r>
            <a:r>
              <a:rPr b="1" lang="en" sz="3000"/>
              <a:t>k</a:t>
            </a:r>
            <a:r>
              <a:rPr lang="en" sz="3000"/>
              <a:t> to use?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i.e. how do we set the </a:t>
            </a:r>
            <a:r>
              <a:rPr b="1" lang="en" sz="3000"/>
              <a:t>hyperparameters</a:t>
            </a:r>
            <a:r>
              <a:rPr lang="en" sz="3000"/>
              <a:t>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6" name="Shape 316"/>
          <p:cNvSpPr txBox="1"/>
          <p:nvPr/>
        </p:nvSpPr>
        <p:spPr>
          <a:xfrm>
            <a:off x="772225" y="733550"/>
            <a:ext cx="7826999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is the best </a:t>
            </a:r>
            <a:r>
              <a:rPr b="1" lang="en" sz="3000"/>
              <a:t>distance</a:t>
            </a:r>
            <a:r>
              <a:rPr lang="en" sz="3000"/>
              <a:t> to use?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What is the best value of </a:t>
            </a:r>
            <a:r>
              <a:rPr b="1" lang="en" sz="3000"/>
              <a:t>k</a:t>
            </a:r>
            <a:r>
              <a:rPr lang="en" sz="3000"/>
              <a:t> to use?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i.e. how do we set the </a:t>
            </a:r>
            <a:r>
              <a:rPr b="1" lang="en" sz="3000"/>
              <a:t>hyperparameters</a:t>
            </a:r>
            <a:r>
              <a:rPr lang="en" sz="300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Very problem-dependent.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Must try them all out and see what works best.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25" y="1747575"/>
            <a:ext cx="79057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422025" y="2157875"/>
            <a:ext cx="8209500" cy="98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4" name="Shape 324"/>
          <p:cNvCxnSpPr/>
          <p:nvPr/>
        </p:nvCxnSpPr>
        <p:spPr>
          <a:xfrm flipH="1" rot="10800000">
            <a:off x="3416450" y="1025674"/>
            <a:ext cx="4330800" cy="603000"/>
          </a:xfrm>
          <a:prstGeom prst="bentConnector3">
            <a:avLst>
              <a:gd fmla="val -23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5" name="Shape 325"/>
          <p:cNvCxnSpPr/>
          <p:nvPr/>
        </p:nvCxnSpPr>
        <p:spPr>
          <a:xfrm>
            <a:off x="7737225" y="1035825"/>
            <a:ext cx="0" cy="5324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6" name="Shape 326"/>
          <p:cNvSpPr txBox="1"/>
          <p:nvPr/>
        </p:nvSpPr>
        <p:spPr>
          <a:xfrm>
            <a:off x="1215850" y="95500"/>
            <a:ext cx="8289899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Try out what hyperparameters work best on test set.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25" y="1747575"/>
            <a:ext cx="79057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422025" y="2157875"/>
            <a:ext cx="8209500" cy="98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4" name="Shape 334"/>
          <p:cNvCxnSpPr/>
          <p:nvPr/>
        </p:nvCxnSpPr>
        <p:spPr>
          <a:xfrm flipH="1" rot="10800000">
            <a:off x="3416450" y="1025674"/>
            <a:ext cx="4330800" cy="603000"/>
          </a:xfrm>
          <a:prstGeom prst="bentConnector3">
            <a:avLst>
              <a:gd fmla="val -23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5" name="Shape 335"/>
          <p:cNvCxnSpPr/>
          <p:nvPr/>
        </p:nvCxnSpPr>
        <p:spPr>
          <a:xfrm>
            <a:off x="7737225" y="1035825"/>
            <a:ext cx="0" cy="5324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6" name="Shape 336"/>
          <p:cNvSpPr txBox="1"/>
          <p:nvPr/>
        </p:nvSpPr>
        <p:spPr>
          <a:xfrm>
            <a:off x="1215850" y="95500"/>
            <a:ext cx="8289899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Trying out what hyperparameters work best on test set: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Very bad idea. The test set is a proxy for the generalization performance!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Use only </a:t>
            </a:r>
            <a:r>
              <a:rPr b="1" lang="en" sz="1800">
                <a:solidFill>
                  <a:srgbClr val="FF0000"/>
                </a:solidFill>
              </a:rPr>
              <a:t>VERY SPARINGLY,</a:t>
            </a:r>
            <a:r>
              <a:rPr lang="en" sz="1800">
                <a:solidFill>
                  <a:srgbClr val="FF0000"/>
                </a:solidFill>
              </a:rPr>
              <a:t> at the end.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25" y="1747575"/>
            <a:ext cx="79057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4753700" y="3484275"/>
            <a:ext cx="3989099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1C232"/>
                </a:solidFill>
              </a:rPr>
              <a:t>      Validation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use to tune hyperparameters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cxnSp>
        <p:nvCxnSpPr>
          <p:cNvPr id="344" name="Shape 344"/>
          <p:cNvCxnSpPr/>
          <p:nvPr/>
        </p:nvCxnSpPr>
        <p:spPr>
          <a:xfrm rot="10800000">
            <a:off x="6380700" y="2994625"/>
            <a:ext cx="0" cy="5222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25" y="1747575"/>
            <a:ext cx="79057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4753700" y="3484275"/>
            <a:ext cx="3989099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Cross-validation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cycle through the choice of which fold is the validation fold, average results.</a:t>
            </a:r>
          </a:p>
        </p:txBody>
      </p:sp>
      <p:cxnSp>
        <p:nvCxnSpPr>
          <p:cNvPr id="352" name="Shape 352"/>
          <p:cNvCxnSpPr/>
          <p:nvPr/>
        </p:nvCxnSpPr>
        <p:spPr>
          <a:xfrm rot="10800000">
            <a:off x="6380700" y="2994625"/>
            <a:ext cx="0" cy="522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3" name="Shape 353"/>
          <p:cNvCxnSpPr/>
          <p:nvPr/>
        </p:nvCxnSpPr>
        <p:spPr>
          <a:xfrm rot="10800000">
            <a:off x="5246674" y="3060074"/>
            <a:ext cx="202200" cy="3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4" name="Shape 354"/>
          <p:cNvCxnSpPr/>
          <p:nvPr/>
        </p:nvCxnSpPr>
        <p:spPr>
          <a:xfrm rot="10800000">
            <a:off x="4041525" y="3002199"/>
            <a:ext cx="627899" cy="5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5" name="Shape 355"/>
          <p:cNvCxnSpPr/>
          <p:nvPr/>
        </p:nvCxnSpPr>
        <p:spPr>
          <a:xfrm rot="10800000">
            <a:off x="2496999" y="2987749"/>
            <a:ext cx="1862100" cy="9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6" name="Shape 356"/>
          <p:cNvCxnSpPr/>
          <p:nvPr/>
        </p:nvCxnSpPr>
        <p:spPr>
          <a:xfrm rot="10800000">
            <a:off x="1342499" y="3038475"/>
            <a:ext cx="2973300" cy="1183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2" name="Shape 362"/>
          <p:cNvSpPr txBox="1"/>
          <p:nvPr/>
        </p:nvSpPr>
        <p:spPr>
          <a:xfrm>
            <a:off x="5698050" y="205625"/>
            <a:ext cx="4692899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Example of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5-fold cross-validation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for the value of </a:t>
            </a:r>
            <a:r>
              <a:rPr b="1" lang="en" sz="1800"/>
              <a:t>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Each point: single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outcome.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line goes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through the mean, bars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indicated standard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deviation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(Seems that k ~= 7 works best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for this data)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48" y="205625"/>
            <a:ext cx="5097524" cy="413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Shape 364"/>
          <p:cNvCxnSpPr/>
          <p:nvPr/>
        </p:nvCxnSpPr>
        <p:spPr>
          <a:xfrm>
            <a:off x="1812316" y="64950"/>
            <a:ext cx="0" cy="430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0" name="Shape 370"/>
          <p:cNvSpPr txBox="1"/>
          <p:nvPr/>
        </p:nvSpPr>
        <p:spPr>
          <a:xfrm>
            <a:off x="382500" y="295900"/>
            <a:ext cx="8111999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k-Nearest Neighbor on images </a:t>
            </a:r>
            <a:r>
              <a:rPr b="1" lang="en" sz="2400"/>
              <a:t>never used.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505200" y="866050"/>
            <a:ext cx="78450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terrible performance at test time</a:t>
            </a:r>
          </a:p>
          <a:p>
            <a:pPr indent="-381000" lvl="0" marL="457200">
              <a:spcBef>
                <a:spcPts val="0"/>
              </a:spcBef>
              <a:buSzPct val="100000"/>
              <a:buChar char="-"/>
            </a:pPr>
            <a:r>
              <a:rPr lang="en" sz="2400"/>
              <a:t>distance metrics on level of whole images can be very unintuitive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50" y="2114650"/>
            <a:ext cx="71532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1675200" y="4124125"/>
            <a:ext cx="6244799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(all 3 images have same L2 distance to the one on the left)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61" y="64549"/>
            <a:ext cx="6872274" cy="43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9" name="Shape 379"/>
          <p:cNvSpPr txBox="1"/>
          <p:nvPr/>
        </p:nvSpPr>
        <p:spPr>
          <a:xfrm>
            <a:off x="80375" y="130625"/>
            <a:ext cx="8933099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Summary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271300" y="934500"/>
            <a:ext cx="8591400" cy="343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b="1" lang="en" sz="1800"/>
              <a:t>Image Classification:</a:t>
            </a:r>
            <a:r>
              <a:rPr lang="en" sz="1800"/>
              <a:t> We are given a </a:t>
            </a:r>
            <a:r>
              <a:rPr b="1" lang="en" sz="1800"/>
              <a:t>Training Set</a:t>
            </a:r>
            <a:r>
              <a:rPr lang="en" sz="1800"/>
              <a:t> of labeled images, asked to predict labels on </a:t>
            </a:r>
            <a:r>
              <a:rPr b="1" lang="en" sz="1800"/>
              <a:t>Test Set</a:t>
            </a:r>
            <a:r>
              <a:rPr lang="en" sz="1800"/>
              <a:t>. Common to report the </a:t>
            </a:r>
            <a:r>
              <a:rPr b="1" lang="en" sz="1800"/>
              <a:t>Accuracy</a:t>
            </a:r>
            <a:r>
              <a:rPr lang="en" sz="1800"/>
              <a:t> of predictions (fraction of correctly predicted images)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We introduced the </a:t>
            </a:r>
            <a:r>
              <a:rPr b="1" lang="en" sz="1800"/>
              <a:t>k-Nearest Neighbor Classifier</a:t>
            </a:r>
            <a:r>
              <a:rPr lang="en" sz="1800"/>
              <a:t>, which predicts the labels based on nearest images in the training set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We saw that the choice of distance and the value of k are </a:t>
            </a:r>
            <a:r>
              <a:rPr b="1" lang="en" sz="1800"/>
              <a:t>hyperparameters</a:t>
            </a:r>
            <a:r>
              <a:rPr lang="en" sz="1800"/>
              <a:t> that are tuned using a </a:t>
            </a:r>
            <a:r>
              <a:rPr b="1" lang="en" sz="1800"/>
              <a:t>validation set</a:t>
            </a:r>
            <a:r>
              <a:rPr lang="en" sz="1800"/>
              <a:t>, or through </a:t>
            </a:r>
            <a:r>
              <a:rPr b="1" lang="en" sz="1800"/>
              <a:t>cross-validation</a:t>
            </a:r>
            <a:r>
              <a:rPr lang="en" sz="1800"/>
              <a:t> if the size of the data is small. </a:t>
            </a:r>
          </a:p>
          <a:p>
            <a:pPr indent="-342900" lvl="0" marL="457200">
              <a:spcBef>
                <a:spcPts val="0"/>
              </a:spcBef>
              <a:buSzPct val="100000"/>
              <a:buChar char="-"/>
            </a:pPr>
            <a:r>
              <a:rPr lang="en" sz="1800"/>
              <a:t>Once the best set of hyperparameters is chosen, the classifier is evaluated once on the test set, and reported as the performance of kNN on that data.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6" name="Shape 386"/>
          <p:cNvSpPr txBox="1"/>
          <p:nvPr/>
        </p:nvSpPr>
        <p:spPr>
          <a:xfrm>
            <a:off x="1190775" y="750575"/>
            <a:ext cx="688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Classification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250" y="346800"/>
            <a:ext cx="1540075" cy="142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/>
          <p:nvPr/>
        </p:nvSpPr>
        <p:spPr>
          <a:xfrm>
            <a:off x="2746875" y="857775"/>
            <a:ext cx="3048000" cy="30480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3399375" y="1510275"/>
            <a:ext cx="1742999" cy="1742999"/>
          </a:xfrm>
          <a:prstGeom prst="ellipse">
            <a:avLst/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5" name="Shape 395"/>
          <p:cNvCxnSpPr>
            <a:stCxn id="393" idx="2"/>
            <a:endCxn id="394" idx="2"/>
          </p:cNvCxnSpPr>
          <p:nvPr/>
        </p:nvCxnSpPr>
        <p:spPr>
          <a:xfrm>
            <a:off x="2746875" y="2381775"/>
            <a:ext cx="652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6" name="Shape 396"/>
          <p:cNvCxnSpPr>
            <a:stCxn id="393" idx="3"/>
            <a:endCxn id="394" idx="3"/>
          </p:cNvCxnSpPr>
          <p:nvPr/>
        </p:nvCxnSpPr>
        <p:spPr>
          <a:xfrm flipH="1" rot="10800000">
            <a:off x="3193244" y="2998005"/>
            <a:ext cx="461400" cy="4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7" name="Shape 397"/>
          <p:cNvCxnSpPr>
            <a:stCxn id="394" idx="1"/>
            <a:endCxn id="393" idx="1"/>
          </p:cNvCxnSpPr>
          <p:nvPr/>
        </p:nvCxnSpPr>
        <p:spPr>
          <a:xfrm rot="10800000">
            <a:off x="3193231" y="1304131"/>
            <a:ext cx="461400" cy="4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8" name="Shape 398"/>
          <p:cNvSpPr txBox="1"/>
          <p:nvPr/>
        </p:nvSpPr>
        <p:spPr>
          <a:xfrm>
            <a:off x="2950804" y="2600828"/>
            <a:ext cx="584100" cy="39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see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5815">
            <a:off x="-75380" y="2670752"/>
            <a:ext cx="3426621" cy="10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2923427" y="1667277"/>
            <a:ext cx="584100" cy="39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hear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339350" y="1082775"/>
            <a:ext cx="1052099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language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3425" y="94650"/>
            <a:ext cx="3048000" cy="634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Shape 403"/>
          <p:cNvCxnSpPr>
            <a:endCxn id="393" idx="0"/>
          </p:cNvCxnSpPr>
          <p:nvPr/>
        </p:nvCxnSpPr>
        <p:spPr>
          <a:xfrm rot="10800000">
            <a:off x="4270875" y="857775"/>
            <a:ext cx="0" cy="652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4" name="Shape 404"/>
          <p:cNvCxnSpPr>
            <a:stCxn id="394" idx="7"/>
            <a:endCxn id="393" idx="7"/>
          </p:cNvCxnSpPr>
          <p:nvPr/>
        </p:nvCxnSpPr>
        <p:spPr>
          <a:xfrm flipH="1" rot="10800000">
            <a:off x="4887118" y="1304131"/>
            <a:ext cx="461400" cy="4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5" name="Shape 405"/>
          <p:cNvSpPr txBox="1"/>
          <p:nvPr/>
        </p:nvSpPr>
        <p:spPr>
          <a:xfrm>
            <a:off x="4391450" y="1082775"/>
            <a:ext cx="1110299" cy="46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control</a:t>
            </a:r>
          </a:p>
        </p:txBody>
      </p:sp>
      <p:sp>
        <p:nvSpPr>
          <p:cNvPr id="406" name="Shape 406"/>
          <p:cNvSpPr/>
          <p:nvPr/>
        </p:nvSpPr>
        <p:spPr>
          <a:xfrm>
            <a:off x="3399375" y="1510275"/>
            <a:ext cx="1742999" cy="1742999"/>
          </a:xfrm>
          <a:prstGeom prst="ellipse">
            <a:avLst/>
          </a:prstGeom>
          <a:solidFill>
            <a:srgbClr val="FFFF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think</a:t>
            </a:r>
          </a:p>
        </p:txBody>
      </p:sp>
      <p:pic>
        <p:nvPicPr>
          <p:cNvPr id="407" name="Shape 4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8575" y="424762"/>
            <a:ext cx="2344988" cy="94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1367" y="1299004"/>
            <a:ext cx="2047324" cy="204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7987" y="1427550"/>
            <a:ext cx="1578824" cy="105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887" y="848650"/>
            <a:ext cx="4740225" cy="35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224775" y="105800"/>
            <a:ext cx="4548599" cy="47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Neural Networks practitioner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1547025" y="753675"/>
            <a:ext cx="1533900" cy="93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75" y="105700"/>
            <a:ext cx="7643050" cy="44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550" y="161650"/>
            <a:ext cx="6475599" cy="41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/>
          <p:nvPr/>
        </p:nvSpPr>
        <p:spPr>
          <a:xfrm>
            <a:off x="963550" y="2571750"/>
            <a:ext cx="2580900" cy="1364099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3765875" y="263000"/>
            <a:ext cx="3774300" cy="40785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1748900" y="3942725"/>
            <a:ext cx="1613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FF0000"/>
                </a:solidFill>
              </a:rPr>
              <a:t>CNN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7659950" y="263000"/>
            <a:ext cx="16130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38761D"/>
                </a:solidFill>
              </a:rPr>
              <a:t>RNN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75" y="98998"/>
            <a:ext cx="5909924" cy="44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6012000" y="99000"/>
            <a:ext cx="3353099" cy="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Example dataset: </a:t>
            </a:r>
            <a:r>
              <a:rPr b="1" lang="en" sz="1800"/>
              <a:t>CIFAR-10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10</a:t>
            </a:r>
            <a:r>
              <a:rPr lang="en" sz="1800"/>
              <a:t> labels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50,000</a:t>
            </a:r>
            <a:r>
              <a:rPr lang="en" sz="1800"/>
              <a:t> training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 each image is </a:t>
            </a:r>
            <a:r>
              <a:rPr b="1" lang="en" sz="180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10,000 </a:t>
            </a:r>
            <a:r>
              <a:rPr lang="en" sz="1800"/>
              <a:t>test images.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6" name="Shape 446"/>
          <p:cNvSpPr txBox="1"/>
          <p:nvPr/>
        </p:nvSpPr>
        <p:spPr>
          <a:xfrm>
            <a:off x="189000" y="126000"/>
            <a:ext cx="3960000" cy="71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Parametric approach</a:t>
            </a:r>
          </a:p>
        </p:txBody>
      </p:sp>
      <p:pic>
        <p:nvPicPr>
          <p:cNvPr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50" y="1723512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568475" y="2908475"/>
            <a:ext cx="33288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[32x32x3]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array of numbers 0...1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(3072 numbers total)</a:t>
            </a:r>
          </a:p>
        </p:txBody>
      </p:sp>
      <p:cxnSp>
        <p:nvCxnSpPr>
          <p:cNvPr id="449" name="Shape 449"/>
          <p:cNvCxnSpPr/>
          <p:nvPr/>
        </p:nvCxnSpPr>
        <p:spPr>
          <a:xfrm>
            <a:off x="2424075" y="2270175"/>
            <a:ext cx="34280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0" name="Shape 450"/>
          <p:cNvSpPr txBox="1"/>
          <p:nvPr/>
        </p:nvSpPr>
        <p:spPr>
          <a:xfrm>
            <a:off x="3516275" y="1647325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b="1" lang="en" sz="3000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b="1" lang="en" sz="3000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2933975" y="1211625"/>
            <a:ext cx="1270200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image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4089575" y="1211625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x="6329350" y="1822725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10</a:t>
            </a:r>
            <a:r>
              <a:rPr lang="en" sz="2400"/>
              <a:t> numbers, indicating class scores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9" name="Shape 459"/>
          <p:cNvSpPr txBox="1"/>
          <p:nvPr/>
        </p:nvSpPr>
        <p:spPr>
          <a:xfrm>
            <a:off x="189000" y="126000"/>
            <a:ext cx="8153999" cy="71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Parametric approach: </a:t>
            </a:r>
            <a:r>
              <a:rPr b="1" lang="en" sz="3000"/>
              <a:t>Linear classifier</a:t>
            </a:r>
          </a:p>
        </p:txBody>
      </p:sp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50" y="1723512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568475" y="2908475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[32x32x3]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array of numbers 0...1</a:t>
            </a:r>
          </a:p>
        </p:txBody>
      </p:sp>
      <p:cxnSp>
        <p:nvCxnSpPr>
          <p:cNvPr id="462" name="Shape 462"/>
          <p:cNvCxnSpPr/>
          <p:nvPr/>
        </p:nvCxnSpPr>
        <p:spPr>
          <a:xfrm>
            <a:off x="2424075" y="2270175"/>
            <a:ext cx="34280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3" name="Shape 463"/>
          <p:cNvSpPr txBox="1"/>
          <p:nvPr/>
        </p:nvSpPr>
        <p:spPr>
          <a:xfrm>
            <a:off x="6329350" y="1822725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10</a:t>
            </a:r>
            <a:r>
              <a:rPr lang="en" sz="2400"/>
              <a:t> numbers, indicating class scores</a:t>
            </a:r>
          </a:p>
        </p:txBody>
      </p:sp>
      <p:pic>
        <p:nvPicPr>
          <p:cNvPr id="464" name="Shape 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462" y="1060975"/>
            <a:ext cx="2393324" cy="5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70" name="Shape 470"/>
          <p:cNvSpPr txBox="1"/>
          <p:nvPr/>
        </p:nvSpPr>
        <p:spPr>
          <a:xfrm>
            <a:off x="189000" y="126000"/>
            <a:ext cx="8153999" cy="71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Parametric approach: </a:t>
            </a:r>
            <a:r>
              <a:rPr b="1" lang="en" sz="3000"/>
              <a:t>Linear classifier</a:t>
            </a:r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50" y="1723512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 txBox="1"/>
          <p:nvPr/>
        </p:nvSpPr>
        <p:spPr>
          <a:xfrm>
            <a:off x="568475" y="2908475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[32x32x3]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array of numbers 0...1</a:t>
            </a:r>
          </a:p>
        </p:txBody>
      </p:sp>
      <p:cxnSp>
        <p:nvCxnSpPr>
          <p:cNvPr id="473" name="Shape 473"/>
          <p:cNvCxnSpPr/>
          <p:nvPr/>
        </p:nvCxnSpPr>
        <p:spPr>
          <a:xfrm>
            <a:off x="2424075" y="2270175"/>
            <a:ext cx="34280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4" name="Shape 474"/>
          <p:cNvSpPr txBox="1"/>
          <p:nvPr/>
        </p:nvSpPr>
        <p:spPr>
          <a:xfrm>
            <a:off x="6329350" y="1822725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10</a:t>
            </a:r>
            <a:r>
              <a:rPr lang="en" sz="2400"/>
              <a:t> numbers, indicating class scores</a:t>
            </a:r>
          </a:p>
        </p:txBody>
      </p:sp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462" y="1060975"/>
            <a:ext cx="2393324" cy="5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/>
          <p:nvPr/>
        </p:nvSpPr>
        <p:spPr>
          <a:xfrm>
            <a:off x="5210724" y="1190950"/>
            <a:ext cx="223200" cy="31019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 txBox="1"/>
          <p:nvPr/>
        </p:nvSpPr>
        <p:spPr>
          <a:xfrm>
            <a:off x="5615900" y="887700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3072x1</a:t>
            </a:r>
          </a:p>
        </p:txBody>
      </p:sp>
      <p:sp>
        <p:nvSpPr>
          <p:cNvPr id="478" name="Shape 478"/>
          <p:cNvSpPr/>
          <p:nvPr/>
        </p:nvSpPr>
        <p:spPr>
          <a:xfrm>
            <a:off x="4777691" y="1107532"/>
            <a:ext cx="411299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3040475" y="1508337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38761D"/>
                </a:solidFill>
              </a:rPr>
              <a:t>10x1</a:t>
            </a:r>
          </a:p>
        </p:txBody>
      </p:sp>
      <p:sp>
        <p:nvSpPr>
          <p:cNvPr id="480" name="Shape 480"/>
          <p:cNvSpPr/>
          <p:nvPr/>
        </p:nvSpPr>
        <p:spPr>
          <a:xfrm>
            <a:off x="2988746" y="1060975"/>
            <a:ext cx="1361999" cy="506699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4472900" y="1497300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10x3072</a:t>
            </a:r>
          </a:p>
        </p:txBody>
      </p:sp>
      <p:cxnSp>
        <p:nvCxnSpPr>
          <p:cNvPr id="482" name="Shape 482"/>
          <p:cNvCxnSpPr/>
          <p:nvPr/>
        </p:nvCxnSpPr>
        <p:spPr>
          <a:xfrm>
            <a:off x="5124100" y="2056850"/>
            <a:ext cx="382499" cy="178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3" name="Shape 483"/>
          <p:cNvSpPr txBox="1"/>
          <p:nvPr/>
        </p:nvSpPr>
        <p:spPr>
          <a:xfrm>
            <a:off x="4301350" y="3756050"/>
            <a:ext cx="4005300" cy="46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parameters, or “weights”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12" y="76250"/>
            <a:ext cx="7913975" cy="44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89" name="Shape 489"/>
          <p:cNvSpPr txBox="1"/>
          <p:nvPr/>
        </p:nvSpPr>
        <p:spPr>
          <a:xfrm>
            <a:off x="189000" y="126000"/>
            <a:ext cx="8153999" cy="71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Parametric approach: </a:t>
            </a:r>
            <a:r>
              <a:rPr b="1" lang="en" sz="3000"/>
              <a:t>Linear classifier</a:t>
            </a:r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50" y="1723512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568475" y="2908475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[32x32x3]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array of numbers 0...1</a:t>
            </a:r>
          </a:p>
        </p:txBody>
      </p:sp>
      <p:cxnSp>
        <p:nvCxnSpPr>
          <p:cNvPr id="492" name="Shape 492"/>
          <p:cNvCxnSpPr/>
          <p:nvPr/>
        </p:nvCxnSpPr>
        <p:spPr>
          <a:xfrm>
            <a:off x="2424075" y="2270175"/>
            <a:ext cx="34280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3" name="Shape 493"/>
          <p:cNvSpPr txBox="1"/>
          <p:nvPr/>
        </p:nvSpPr>
        <p:spPr>
          <a:xfrm>
            <a:off x="6329350" y="1822725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10</a:t>
            </a:r>
            <a:r>
              <a:rPr lang="en" sz="2400"/>
              <a:t> numbers, indicating class scores</a:t>
            </a:r>
          </a:p>
        </p:txBody>
      </p:sp>
      <p:pic>
        <p:nvPicPr>
          <p:cNvPr id="494" name="Shape 4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462" y="1060975"/>
            <a:ext cx="2393324" cy="5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5210724" y="1190950"/>
            <a:ext cx="223200" cy="31019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5615900" y="887700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</a:rPr>
              <a:t>3072x1</a:t>
            </a:r>
          </a:p>
        </p:txBody>
      </p:sp>
      <p:sp>
        <p:nvSpPr>
          <p:cNvPr id="497" name="Shape 497"/>
          <p:cNvSpPr/>
          <p:nvPr/>
        </p:nvSpPr>
        <p:spPr>
          <a:xfrm>
            <a:off x="4777691" y="1107532"/>
            <a:ext cx="411299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 txBox="1"/>
          <p:nvPr/>
        </p:nvSpPr>
        <p:spPr>
          <a:xfrm>
            <a:off x="3040475" y="1508337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38761D"/>
                </a:solidFill>
              </a:rPr>
              <a:t>10x1</a:t>
            </a:r>
          </a:p>
        </p:txBody>
      </p:sp>
      <p:sp>
        <p:nvSpPr>
          <p:cNvPr id="499" name="Shape 499"/>
          <p:cNvSpPr/>
          <p:nvPr/>
        </p:nvSpPr>
        <p:spPr>
          <a:xfrm>
            <a:off x="2988746" y="1060975"/>
            <a:ext cx="1361999" cy="506699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 txBox="1"/>
          <p:nvPr/>
        </p:nvSpPr>
        <p:spPr>
          <a:xfrm>
            <a:off x="4472900" y="1497300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10x3072</a:t>
            </a:r>
          </a:p>
        </p:txBody>
      </p:sp>
      <p:cxnSp>
        <p:nvCxnSpPr>
          <p:cNvPr id="501" name="Shape 501"/>
          <p:cNvCxnSpPr/>
          <p:nvPr/>
        </p:nvCxnSpPr>
        <p:spPr>
          <a:xfrm>
            <a:off x="5124100" y="2056850"/>
            <a:ext cx="382499" cy="178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2" name="Shape 502"/>
          <p:cNvSpPr txBox="1"/>
          <p:nvPr/>
        </p:nvSpPr>
        <p:spPr>
          <a:xfrm>
            <a:off x="4301350" y="3756050"/>
            <a:ext cx="4005300" cy="46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parameters, or “weights”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7127050" y="974400"/>
            <a:ext cx="1066799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/>
              <a:t>(+b)</a:t>
            </a:r>
          </a:p>
        </p:txBody>
      </p:sp>
      <p:sp>
        <p:nvSpPr>
          <p:cNvPr id="504" name="Shape 504"/>
          <p:cNvSpPr/>
          <p:nvPr/>
        </p:nvSpPr>
        <p:spPr>
          <a:xfrm>
            <a:off x="7127050" y="1031925"/>
            <a:ext cx="751499" cy="506699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 txBox="1"/>
          <p:nvPr/>
        </p:nvSpPr>
        <p:spPr>
          <a:xfrm>
            <a:off x="7878650" y="1060962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9900FF"/>
                </a:solidFill>
              </a:rPr>
              <a:t>10x1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00" y="1014100"/>
            <a:ext cx="8816399" cy="32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28875" y="46500"/>
            <a:ext cx="9115199" cy="49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Example with an image with 4 pixels, and 3 classes (</a:t>
            </a:r>
            <a:r>
              <a:rPr lang="en" sz="2400">
                <a:solidFill>
                  <a:srgbClr val="FF0000"/>
                </a:solidFill>
              </a:rPr>
              <a:t>cat</a:t>
            </a:r>
            <a:r>
              <a:rPr lang="en" sz="2400"/>
              <a:t>/</a:t>
            </a:r>
            <a:r>
              <a:rPr lang="en" sz="2400">
                <a:solidFill>
                  <a:srgbClr val="38761D"/>
                </a:solidFill>
              </a:rPr>
              <a:t>dog</a:t>
            </a:r>
            <a:r>
              <a:rPr lang="en" sz="2400"/>
              <a:t>/</a:t>
            </a:r>
            <a:r>
              <a:rPr lang="en" sz="2400">
                <a:solidFill>
                  <a:srgbClr val="0000FF"/>
                </a:solidFill>
              </a:rPr>
              <a:t>ship</a:t>
            </a:r>
            <a:r>
              <a:rPr lang="en" sz="2400"/>
              <a:t>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8" name="Shape 518"/>
          <p:cNvSpPr txBox="1"/>
          <p:nvPr/>
        </p:nvSpPr>
        <p:spPr>
          <a:xfrm>
            <a:off x="268400" y="-6979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000000"/>
                </a:solidFill>
              </a:rPr>
              <a:t>Interpreting a Linear Classifier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576" y="840200"/>
            <a:ext cx="3210200" cy="6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75" y="840212"/>
            <a:ext cx="4552924" cy="34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5254000" y="1876425"/>
            <a:ext cx="3522000" cy="24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 txBox="1"/>
          <p:nvPr/>
        </p:nvSpPr>
        <p:spPr>
          <a:xfrm>
            <a:off x="5601825" y="1744200"/>
            <a:ext cx="3174299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Q: what does the linear classifier do, in English?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8" name="Shape 528"/>
          <p:cNvSpPr txBox="1"/>
          <p:nvPr/>
        </p:nvSpPr>
        <p:spPr>
          <a:xfrm>
            <a:off x="268400" y="-6979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000000"/>
                </a:solidFill>
              </a:rPr>
              <a:t>Interpreting a Linear Classifier</a:t>
            </a: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576" y="840200"/>
            <a:ext cx="3210200" cy="6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75" y="840200"/>
            <a:ext cx="3299074" cy="2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5254000" y="1876425"/>
            <a:ext cx="3522000" cy="24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2" name="Shape 5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787" y="3520400"/>
            <a:ext cx="87344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/>
          <p:nvPr/>
        </p:nvSpPr>
        <p:spPr>
          <a:xfrm>
            <a:off x="4090900" y="1642353"/>
            <a:ext cx="4685099" cy="1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Example trained weights of a linear classifier trained on CIFAR-10: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39" name="Shape 539"/>
          <p:cNvSpPr txBox="1"/>
          <p:nvPr/>
        </p:nvSpPr>
        <p:spPr>
          <a:xfrm>
            <a:off x="268400" y="-6979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000000"/>
                </a:solidFill>
              </a:rPr>
              <a:t>Interpreting a Linear Classifier</a:t>
            </a: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00" y="892650"/>
            <a:ext cx="4846225" cy="35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512" y="787600"/>
            <a:ext cx="3742324" cy="73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650" y="1691637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5928775" y="2876600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[32x32x3]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array of numbers 0...1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(3072 numbers total)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49" name="Shape 549"/>
          <p:cNvSpPr txBox="1"/>
          <p:nvPr/>
        </p:nvSpPr>
        <p:spPr>
          <a:xfrm>
            <a:off x="268400" y="-6979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000000"/>
                </a:solidFill>
              </a:rPr>
              <a:t>Interpreting a Linear Classifier</a:t>
            </a: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576" y="840200"/>
            <a:ext cx="3210200" cy="6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75" y="840212"/>
            <a:ext cx="4552924" cy="34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 txBox="1"/>
          <p:nvPr/>
        </p:nvSpPr>
        <p:spPr>
          <a:xfrm>
            <a:off x="5254000" y="1876425"/>
            <a:ext cx="3522000" cy="24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 txBox="1"/>
          <p:nvPr/>
        </p:nvSpPr>
        <p:spPr>
          <a:xfrm>
            <a:off x="5474525" y="1744000"/>
            <a:ext cx="3590399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Q2: what would be a very hard set of classes for a linear classifier to distinguish?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59" name="Shape 559"/>
          <p:cNvSpPr txBox="1"/>
          <p:nvPr/>
        </p:nvSpPr>
        <p:spPr>
          <a:xfrm>
            <a:off x="70925" y="-18727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So far: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1667825" y="37350"/>
            <a:ext cx="5622900" cy="52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We defined a (linear) </a:t>
            </a:r>
            <a:r>
              <a:rPr b="1" lang="en" sz="2400" u="sng"/>
              <a:t>score function</a:t>
            </a:r>
            <a:r>
              <a:rPr b="1" lang="en" sz="2400"/>
              <a:t>: 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899" y="103200"/>
            <a:ext cx="2210574" cy="431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Shape 562"/>
          <p:cNvSpPr txBox="1"/>
          <p:nvPr/>
        </p:nvSpPr>
        <p:spPr>
          <a:xfrm>
            <a:off x="313450" y="2120475"/>
            <a:ext cx="2630400" cy="1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Example class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scores for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images, with a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random W:</a:t>
            </a:r>
          </a:p>
        </p:txBody>
      </p:sp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652" y="678712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646" y="678713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568" y="702459"/>
            <a:ext cx="1211051" cy="121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4387" y="2056183"/>
            <a:ext cx="3264828" cy="248332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/>
          <p:nvPr/>
        </p:nvSpPr>
        <p:spPr>
          <a:xfrm>
            <a:off x="4342391" y="2002232"/>
            <a:ext cx="4101600" cy="259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/>
        </p:nvSpPr>
        <p:spPr>
          <a:xfrm>
            <a:off x="4304500" y="1967625"/>
            <a:ext cx="1337099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-3.45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-8.87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0.09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2.9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4.48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8.02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3.78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1.06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-0.36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-0.72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5676100" y="1967625"/>
            <a:ext cx="1337099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-0.51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6.04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5.31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-4.22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-4.19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3.58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4.49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-4.37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-2.09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-2.93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0" name="Shape 570"/>
          <p:cNvSpPr txBox="1"/>
          <p:nvPr/>
        </p:nvSpPr>
        <p:spPr>
          <a:xfrm>
            <a:off x="7002375" y="1977100"/>
            <a:ext cx="1337099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3.42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4.64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2.65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5.1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2.64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5.55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-4.34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-1.5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-4.79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6.14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76" name="Shape 576"/>
          <p:cNvSpPr txBox="1"/>
          <p:nvPr/>
        </p:nvSpPr>
        <p:spPr>
          <a:xfrm>
            <a:off x="249900" y="458125"/>
            <a:ext cx="8491800" cy="398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Coming up:</a:t>
            </a:r>
          </a:p>
          <a:p>
            <a:pPr indent="-533400" lvl="0" marL="457200" rtl="0">
              <a:spcBef>
                <a:spcPts val="0"/>
              </a:spcBef>
              <a:buSzPct val="100000"/>
              <a:buChar char="-"/>
            </a:pPr>
            <a:r>
              <a:rPr lang="en" sz="4800"/>
              <a:t>Loss function</a:t>
            </a:r>
          </a:p>
          <a:p>
            <a:pPr indent="-533400" lvl="0" marL="457200" rtl="0">
              <a:spcBef>
                <a:spcPts val="0"/>
              </a:spcBef>
              <a:buSzPct val="100000"/>
              <a:buChar char="-"/>
            </a:pPr>
            <a:r>
              <a:rPr lang="en" sz="4800"/>
              <a:t>Optimization</a:t>
            </a:r>
          </a:p>
          <a:p>
            <a:pPr indent="-533400" lvl="0" marL="457200" rtl="0">
              <a:spcBef>
                <a:spcPts val="0"/>
              </a:spcBef>
              <a:buSzPct val="100000"/>
              <a:buChar char="-"/>
            </a:pPr>
            <a:r>
              <a:rPr lang="en" sz="4800"/>
              <a:t>ConvNets!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4520425" y="1183450"/>
            <a:ext cx="4221299" cy="44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(quantifying what it means to have a “good” W)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4520425" y="2010225"/>
            <a:ext cx="4544999" cy="44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(start with random W and find a W that minimizes the loss)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4520425" y="2926525"/>
            <a:ext cx="4544999" cy="44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(tweak the functional form of f)</a:t>
            </a:r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987" y="144300"/>
            <a:ext cx="2393324" cy="5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Image Classification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: a core task in Computer Vision</a:t>
            </a:r>
          </a:p>
        </p:txBody>
      </p:sp>
      <p:cxnSp>
        <p:nvCxnSpPr>
          <p:cNvPr id="73" name="Shape 73"/>
          <p:cNvCxnSpPr/>
          <p:nvPr/>
        </p:nvCxnSpPr>
        <p:spPr>
          <a:xfrm>
            <a:off x="4099725" y="2502050"/>
            <a:ext cx="1356599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" name="Shape 74"/>
          <p:cNvSpPr txBox="1"/>
          <p:nvPr/>
        </p:nvSpPr>
        <p:spPr>
          <a:xfrm>
            <a:off x="5928350" y="2235796"/>
            <a:ext cx="2220599" cy="53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325" y="910975"/>
            <a:ext cx="2148624" cy="346554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6" name="Shape 76"/>
          <p:cNvSpPr txBox="1"/>
          <p:nvPr/>
        </p:nvSpPr>
        <p:spPr>
          <a:xfrm>
            <a:off x="4184950" y="1076475"/>
            <a:ext cx="4668600" cy="53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(assume given set of discrete labels)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{dog, cat, truck, plane, ...}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107175" y="219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The problem: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>
                <a:latin typeface="Helvetica Neue"/>
                <a:ea typeface="Helvetica Neue"/>
                <a:cs typeface="Helvetica Neue"/>
                <a:sym typeface="Helvetica Neue"/>
              </a:rPr>
              <a:t>semantic gap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500" y="453825"/>
            <a:ext cx="514350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78700" y="1688950"/>
            <a:ext cx="3251399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Images are represented as 3D arrays of numbers, with integers between [0, 255].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E.g.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300 x 100 x 3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(3 for 3 color channels RGB)</a:t>
            </a:r>
          </a:p>
        </p:txBody>
      </p:sp>
      <p:sp>
        <p:nvSpPr>
          <p:cNvPr id="85" name="Shape 85"/>
          <p:cNvSpPr/>
          <p:nvPr/>
        </p:nvSpPr>
        <p:spPr>
          <a:xfrm>
            <a:off x="6216950" y="2890750"/>
            <a:ext cx="2842499" cy="11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1" name="Shape 91"/>
          <p:cNvSpPr txBox="1"/>
          <p:nvPr/>
        </p:nvSpPr>
        <p:spPr>
          <a:xfrm>
            <a:off x="158800" y="93825"/>
            <a:ext cx="66468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Challenges: Viewpoint Variation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925" y="970875"/>
            <a:ext cx="4714225" cy="32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5244625" y="2764975"/>
            <a:ext cx="2800199" cy="1674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250" y="1040012"/>
            <a:ext cx="150495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1773225" y="2238125"/>
            <a:ext cx="5174625" cy="1829950"/>
          </a:xfrm>
          <a:custGeom>
            <a:pathLst>
              <a:path extrusionOk="0" h="73198" w="206985">
                <a:moveTo>
                  <a:pt x="0" y="0"/>
                </a:moveTo>
                <a:cubicBezTo>
                  <a:pt x="15011" y="11980"/>
                  <a:pt x="55571" y="64183"/>
                  <a:pt x="90069" y="71882"/>
                </a:cubicBezTo>
                <a:cubicBezTo>
                  <a:pt x="124566" y="79580"/>
                  <a:pt x="187499" y="50471"/>
                  <a:pt x="206985" y="46189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1" name="Shape 101"/>
          <p:cNvSpPr txBox="1"/>
          <p:nvPr/>
        </p:nvSpPr>
        <p:spPr>
          <a:xfrm>
            <a:off x="158800" y="93825"/>
            <a:ext cx="66468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Challenges: Illumination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827500"/>
            <a:ext cx="47625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